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02"/>
  </p:notesMasterIdLst>
  <p:sldIdLst>
    <p:sldId id="310" r:id="rId2"/>
    <p:sldId id="361" r:id="rId3"/>
    <p:sldId id="420" r:id="rId4"/>
    <p:sldId id="395" r:id="rId5"/>
    <p:sldId id="364" r:id="rId6"/>
    <p:sldId id="365" r:id="rId7"/>
    <p:sldId id="366" r:id="rId8"/>
    <p:sldId id="367" r:id="rId9"/>
    <p:sldId id="369" r:id="rId10"/>
    <p:sldId id="258" r:id="rId11"/>
    <p:sldId id="292" r:id="rId12"/>
    <p:sldId id="383" r:id="rId13"/>
    <p:sldId id="260" r:id="rId14"/>
    <p:sldId id="357" r:id="rId15"/>
    <p:sldId id="358" r:id="rId16"/>
    <p:sldId id="315" r:id="rId17"/>
    <p:sldId id="339" r:id="rId18"/>
    <p:sldId id="340" r:id="rId19"/>
    <p:sldId id="343" r:id="rId20"/>
    <p:sldId id="344" r:id="rId21"/>
    <p:sldId id="316" r:id="rId22"/>
    <p:sldId id="264" r:id="rId23"/>
    <p:sldId id="275" r:id="rId24"/>
    <p:sldId id="379" r:id="rId25"/>
    <p:sldId id="380" r:id="rId26"/>
    <p:sldId id="298" r:id="rId27"/>
    <p:sldId id="317" r:id="rId28"/>
    <p:sldId id="389" r:id="rId29"/>
    <p:sldId id="386" r:id="rId30"/>
    <p:sldId id="414" r:id="rId31"/>
    <p:sldId id="415" r:id="rId32"/>
    <p:sldId id="392" r:id="rId33"/>
    <p:sldId id="266" r:id="rId34"/>
    <p:sldId id="267" r:id="rId35"/>
    <p:sldId id="268" r:id="rId36"/>
    <p:sldId id="404" r:id="rId37"/>
    <p:sldId id="313" r:id="rId38"/>
    <p:sldId id="314" r:id="rId39"/>
    <p:sldId id="405" r:id="rId40"/>
    <p:sldId id="406" r:id="rId41"/>
    <p:sldId id="384" r:id="rId42"/>
    <p:sldId id="269" r:id="rId43"/>
    <p:sldId id="270" r:id="rId44"/>
    <p:sldId id="411" r:id="rId45"/>
    <p:sldId id="271" r:id="rId46"/>
    <p:sldId id="272" r:id="rId47"/>
    <p:sldId id="273" r:id="rId48"/>
    <p:sldId id="274" r:id="rId49"/>
    <p:sldId id="397" r:id="rId50"/>
    <p:sldId id="360" r:id="rId51"/>
    <p:sldId id="318" r:id="rId52"/>
    <p:sldId id="398" r:id="rId53"/>
    <p:sldId id="400" r:id="rId54"/>
    <p:sldId id="407" r:id="rId55"/>
    <p:sldId id="377" r:id="rId56"/>
    <p:sldId id="418" r:id="rId57"/>
    <p:sldId id="390" r:id="rId58"/>
    <p:sldId id="408" r:id="rId59"/>
    <p:sldId id="385" r:id="rId60"/>
    <p:sldId id="359" r:id="rId61"/>
    <p:sldId id="382" r:id="rId62"/>
    <p:sldId id="381" r:id="rId63"/>
    <p:sldId id="391" r:id="rId64"/>
    <p:sldId id="276" r:id="rId65"/>
    <p:sldId id="393" r:id="rId66"/>
    <p:sldId id="277" r:id="rId67"/>
    <p:sldId id="346" r:id="rId68"/>
    <p:sldId id="378" r:id="rId69"/>
    <p:sldId id="311" r:id="rId70"/>
    <p:sldId id="278" r:id="rId71"/>
    <p:sldId id="279" r:id="rId72"/>
    <p:sldId id="399" r:id="rId73"/>
    <p:sldId id="362" r:id="rId74"/>
    <p:sldId id="409" r:id="rId75"/>
    <p:sldId id="419" r:id="rId76"/>
    <p:sldId id="403" r:id="rId77"/>
    <p:sldId id="280" r:id="rId78"/>
    <p:sldId id="281" r:id="rId79"/>
    <p:sldId id="282" r:id="rId80"/>
    <p:sldId id="283" r:id="rId81"/>
    <p:sldId id="396" r:id="rId82"/>
    <p:sldId id="401" r:id="rId83"/>
    <p:sldId id="289" r:id="rId84"/>
    <p:sldId id="402" r:id="rId85"/>
    <p:sldId id="288" r:id="rId86"/>
    <p:sldId id="290" r:id="rId87"/>
    <p:sldId id="287" r:id="rId88"/>
    <p:sldId id="291" r:id="rId89"/>
    <p:sldId id="388" r:id="rId90"/>
    <p:sldId id="295" r:id="rId91"/>
    <p:sldId id="299" r:id="rId92"/>
    <p:sldId id="300" r:id="rId93"/>
    <p:sldId id="301" r:id="rId94"/>
    <p:sldId id="413" r:id="rId95"/>
    <p:sldId id="375" r:id="rId96"/>
    <p:sldId id="302" r:id="rId97"/>
    <p:sldId id="303" r:id="rId98"/>
    <p:sldId id="304" r:id="rId99"/>
    <p:sldId id="338" r:id="rId100"/>
    <p:sldId id="410" r:id="rId101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9900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1" autoAdjust="0"/>
    <p:restoredTop sz="94681" autoAdjust="0"/>
  </p:normalViewPr>
  <p:slideViewPr>
    <p:cSldViewPr>
      <p:cViewPr>
        <p:scale>
          <a:sx n="50" d="100"/>
          <a:sy n="50" d="100"/>
        </p:scale>
        <p:origin x="-1998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6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67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912077E-FCB8-41C7-812F-D9C4A5B7621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</p:grpSp>
      <p:sp>
        <p:nvSpPr>
          <p:cNvPr id="133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133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7CD9E-27CE-4F72-B997-A972B831342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552C-6C08-4E38-89F9-2EDB1A6EFE5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B6AAB-C73C-4B70-9300-9F77CBDFE0F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C03D1-BB84-48D1-9013-0BEBDD1643C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292A0-9E56-4E57-9007-9B9072A1F52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A2D9D-C006-4EB7-9321-EC2D540683F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9EBC2-0FFF-45F5-A7C1-3F10D6CCE1C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FB08F-280A-4F19-A94E-D0824F01062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7C610-3E5A-4FD4-9F27-818E4CC571C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D6634-38C9-404C-9452-58CC5A4DF06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7F8A7-B766-4C15-AEB2-C4F5C0BC7F5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advClick="0" advTm="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22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22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22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22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122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122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122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122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123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123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123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123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123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123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123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123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</p:grpSp>
        <p:sp>
          <p:nvSpPr>
            <p:cNvPr id="123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23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23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23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23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23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23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23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23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23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23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grpSp>
          <p:nvGrpSpPr>
            <p:cNvPr id="1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23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123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123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123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123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</p:grpSp>
        <p:sp>
          <p:nvSpPr>
            <p:cNvPr id="123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23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</p:grpSp>
      <p:sp>
        <p:nvSpPr>
          <p:cNvPr id="1232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23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23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23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C7102DE5-F708-46C6-9A75-56E2BABA9AF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233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med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MP3\mp3%20iza2\muzyka,%20iza\13%20-%20co%20si&#281;%20sta&#322;o%20z%20pszcz&#243;&#322;k&#261;%20maj&#261;.mp3" TargetMode="External"/><Relationship Id="rId4" Type="http://schemas.openxmlformats.org/officeDocument/2006/relationships/image" Target="../media/image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MP3\mp3%20iza2\muzyka,%20iza\05%20-%20kolorowe%20kredki.mp3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pl.wikipedia.org/wiki/Biskup" TargetMode="External"/><Relationship Id="rId13" Type="http://schemas.openxmlformats.org/officeDocument/2006/relationships/hyperlink" Target="http://pl.wikipedia.org/wiki/Emilia-Romania" TargetMode="External"/><Relationship Id="rId18" Type="http://schemas.openxmlformats.org/officeDocument/2006/relationships/hyperlink" Target="http://pl.wikipedia.org/wiki/Liturgia" TargetMode="External"/><Relationship Id="rId3" Type="http://schemas.openxmlformats.org/officeDocument/2006/relationships/hyperlink" Target="http://pl.wikipedia.org/wiki/Trewir" TargetMode="External"/><Relationship Id="rId21" Type="http://schemas.openxmlformats.org/officeDocument/2006/relationships/hyperlink" Target="http://pl.wikipedia.org/wiki/Pszczelarstwo" TargetMode="External"/><Relationship Id="rId7" Type="http://schemas.openxmlformats.org/officeDocument/2006/relationships/hyperlink" Target="http://pl.wikipedia.org/wiki/%C5%9Awi%C4%99ty" TargetMode="External"/><Relationship Id="rId12" Type="http://schemas.openxmlformats.org/officeDocument/2006/relationships/hyperlink" Target="http://pl.wikipedia.org/wiki/Liguria" TargetMode="External"/><Relationship Id="rId17" Type="http://schemas.openxmlformats.org/officeDocument/2006/relationships/hyperlink" Target="http://pl.wikipedia.org/wiki/Arianizm" TargetMode="External"/><Relationship Id="rId2" Type="http://schemas.openxmlformats.org/officeDocument/2006/relationships/hyperlink" Target="http://pl.wikipedia.org/wiki/339" TargetMode="External"/><Relationship Id="rId16" Type="http://schemas.openxmlformats.org/officeDocument/2006/relationships/hyperlink" Target="http://pl.wikipedia.org/wiki/Konsekracja" TargetMode="External"/><Relationship Id="rId20" Type="http://schemas.openxmlformats.org/officeDocument/2006/relationships/hyperlink" Target="http://pl.wikipedia.org/wiki/Chrzest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l.wikipedia.org/wiki/Mediolan" TargetMode="External"/><Relationship Id="rId11" Type="http://schemas.openxmlformats.org/officeDocument/2006/relationships/hyperlink" Target="http://pl.wikipedia.org/wiki/Ko%C5%9Bci%C3%B3%C5%82_katolicki" TargetMode="External"/><Relationship Id="rId5" Type="http://schemas.openxmlformats.org/officeDocument/2006/relationships/hyperlink" Target="http://pl.wikipedia.org/wiki/397" TargetMode="External"/><Relationship Id="rId15" Type="http://schemas.openxmlformats.org/officeDocument/2006/relationships/hyperlink" Target="http://pl.wikipedia.org/wiki/Teodozjusz_I_Wielki" TargetMode="External"/><Relationship Id="rId10" Type="http://schemas.openxmlformats.org/officeDocument/2006/relationships/hyperlink" Target="http://pl.wikipedia.org/wiki/Doktor_Ko%C5%9Bcio%C5%82a" TargetMode="External"/><Relationship Id="rId19" Type="http://schemas.openxmlformats.org/officeDocument/2006/relationships/hyperlink" Target="http://pl.wikipedia.org/wiki/Augustyn_z_Hippony" TargetMode="External"/><Relationship Id="rId4" Type="http://schemas.openxmlformats.org/officeDocument/2006/relationships/hyperlink" Target="http://pl.wikipedia.org/wiki/4_kwietnia" TargetMode="External"/><Relationship Id="rId9" Type="http://schemas.openxmlformats.org/officeDocument/2006/relationships/hyperlink" Target="http://pl.wikipedia.org/wiki/Ojcowie_Ko%C5%9Bcio%C5%82a" TargetMode="External"/><Relationship Id="rId14" Type="http://schemas.openxmlformats.org/officeDocument/2006/relationships/hyperlink" Target="http://pl.wikipedia.org/wiki/Gracjan_(cesarz_rzymski)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pl.wikipedia.org/wiki/W%C5%82ochy" TargetMode="External"/><Relationship Id="rId13" Type="http://schemas.openxmlformats.org/officeDocument/2006/relationships/hyperlink" Target="http://pl.wikipedia.org/wiki/Misjonarz" TargetMode="External"/><Relationship Id="rId18" Type="http://schemas.openxmlformats.org/officeDocument/2006/relationships/hyperlink" Target="http://pl.wikipedia.org/wiki/Katolicyzm" TargetMode="External"/><Relationship Id="rId3" Type="http://schemas.openxmlformats.org/officeDocument/2006/relationships/hyperlink" Target="http://pl.wikipedia.org/wiki/1181" TargetMode="External"/><Relationship Id="rId7" Type="http://schemas.openxmlformats.org/officeDocument/2006/relationships/hyperlink" Target="http://pl.wikipedia.org/wiki/Bazylika_Santa_Maria_degli_Angeli_w_Asy%C5%BCu" TargetMode="External"/><Relationship Id="rId12" Type="http://schemas.openxmlformats.org/officeDocument/2006/relationships/hyperlink" Target="http://pl.wikipedia.org/wiki/Franciszkanie" TargetMode="External"/><Relationship Id="rId17" Type="http://schemas.openxmlformats.org/officeDocument/2006/relationships/hyperlink" Target="http://pl.wikipedia.org/wiki/%C5%9Awi%C4%99ty" TargetMode="External"/><Relationship Id="rId2" Type="http://schemas.openxmlformats.org/officeDocument/2006/relationships/hyperlink" Target="http://pl.wikipedia.org/wiki/26_wrze%C5%9Bnia" TargetMode="External"/><Relationship Id="rId16" Type="http://schemas.openxmlformats.org/officeDocument/2006/relationships/hyperlink" Target="http://pl.wikipedia.org/wiki/Stygmat_(religia)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pl.wikipedia.org/wiki/1226" TargetMode="External"/><Relationship Id="rId11" Type="http://schemas.openxmlformats.org/officeDocument/2006/relationships/hyperlink" Target="http://pl.wikipedia.org/wiki/Zakon" TargetMode="External"/><Relationship Id="rId5" Type="http://schemas.openxmlformats.org/officeDocument/2006/relationships/hyperlink" Target="http://pl.wikipedia.org/wiki/3_pa%C5%BAdziernika" TargetMode="External"/><Relationship Id="rId15" Type="http://schemas.openxmlformats.org/officeDocument/2006/relationships/hyperlink" Target="http://pl.wikipedia.org/wiki/%C5%9Aredniowiecze" TargetMode="External"/><Relationship Id="rId10" Type="http://schemas.openxmlformats.org/officeDocument/2006/relationships/hyperlink" Target="http://pl.wikipedia.org/wiki/Diakonat" TargetMode="External"/><Relationship Id="rId19" Type="http://schemas.openxmlformats.org/officeDocument/2006/relationships/hyperlink" Target="http://pl.wikipedia.org/wiki/Ekologia" TargetMode="External"/><Relationship Id="rId4" Type="http://schemas.openxmlformats.org/officeDocument/2006/relationships/hyperlink" Target="http://pl.wikipedia.org/wiki/Asy%C5%BC" TargetMode="External"/><Relationship Id="rId9" Type="http://schemas.openxmlformats.org/officeDocument/2006/relationships/hyperlink" Target="http://pl.wikipedia.org/wiki/Ko%C5%9Bci%C3%B3%C5%82_katolicki" TargetMode="External"/><Relationship Id="rId14" Type="http://schemas.openxmlformats.org/officeDocument/2006/relationships/hyperlink" Target="http://pl.wikipedia.org/wiki/Mistyk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196752"/>
            <a:ext cx="9144000" cy="908050"/>
          </a:xfrm>
        </p:spPr>
        <p:txBody>
          <a:bodyPr/>
          <a:lstStyle/>
          <a:p>
            <a:pPr eaLnBrk="1" hangingPunct="1">
              <a:defRPr/>
            </a:pPr>
            <a:r>
              <a:rPr lang="pl-PL" sz="4800" dirty="0" smtClean="0">
                <a:solidFill>
                  <a:srgbClr val="FF0000"/>
                </a:solidFill>
              </a:rPr>
              <a:t>Stowarzyszenie Pszczelarzy Polskich „Polanka”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2708920"/>
            <a:ext cx="9144000" cy="252028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pl-PL" sz="3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l-PL" sz="4000" b="1" dirty="0" smtClean="0">
                <a:solidFill>
                  <a:srgbClr val="FF0000"/>
                </a:solidFill>
              </a:rPr>
              <a:t>Wałbrzyski Klub Pszczelarza</a:t>
            </a:r>
            <a:endParaRPr lang="pl-PL" sz="4000" b="1" dirty="0" smtClean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l-PL" sz="3600" dirty="0" err="1" smtClean="0">
                <a:solidFill>
                  <a:srgbClr val="FF9900"/>
                </a:solidFill>
                <a:latin typeface="Arial" charset="0"/>
              </a:rPr>
              <a:t>www.walbrzych.cba.pl</a:t>
            </a:r>
            <a:endParaRPr lang="pl-PL" sz="3600" dirty="0" smtClean="0">
              <a:solidFill>
                <a:srgbClr val="FF33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pl-PL" sz="2800" dirty="0" smtClean="0">
              <a:solidFill>
                <a:srgbClr val="FF9900"/>
              </a:solidFill>
            </a:endParaRPr>
          </a:p>
        </p:txBody>
      </p:sp>
      <p:pic>
        <p:nvPicPr>
          <p:cNvPr id="15364" name="Picture 8" descr="vcelar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5518150"/>
            <a:ext cx="1728788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user\Desktop\www.klubpszczelarza\gify klub\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1800200" cy="1617338"/>
          </a:xfrm>
          <a:prstGeom prst="rect">
            <a:avLst/>
          </a:prstGeom>
          <a:noFill/>
        </p:spPr>
      </p:pic>
      <p:pic>
        <p:nvPicPr>
          <p:cNvPr id="2050" name="Picture 2" descr="D:\klubpszczelarza\gify klub\LOGO_WK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4653136"/>
            <a:ext cx="1842592" cy="184259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Bee1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612313" cy="720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13 - co się stało z pszczółką mają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3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4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pl-PL" smtClean="0">
                <a:solidFill>
                  <a:srgbClr val="FF3300"/>
                </a:solidFill>
                <a:effectLst/>
              </a:rPr>
              <a:t>REKLAMA</a:t>
            </a:r>
          </a:p>
        </p:txBody>
      </p:sp>
      <p:sp>
        <p:nvSpPr>
          <p:cNvPr id="115715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196975"/>
            <a:ext cx="8229600" cy="3095625"/>
          </a:xfrm>
          <a:noFill/>
        </p:spPr>
        <p:txBody>
          <a:bodyPr/>
          <a:lstStyle/>
          <a:p>
            <a:r>
              <a:rPr lang="pl-PL" smtClean="0">
                <a:effectLst/>
                <a:latin typeface="Arial" charset="0"/>
              </a:rPr>
              <a:t>Prawdopodobnie najlepszy miód pszczeli w okolicy posiada pasieka:</a:t>
            </a:r>
          </a:p>
          <a:p>
            <a:pPr>
              <a:buFont typeface="Wingdings" pitchFamily="2" charset="2"/>
              <a:buNone/>
            </a:pPr>
            <a:r>
              <a:rPr lang="pl-PL" b="1" smtClean="0">
                <a:effectLst/>
                <a:latin typeface="Arial" charset="0"/>
              </a:rPr>
              <a:t>              „SZCZAWNO ZDRÓJ”</a:t>
            </a:r>
          </a:p>
          <a:p>
            <a:r>
              <a:rPr lang="pl-PL" smtClean="0">
                <a:effectLst/>
                <a:latin typeface="Arial" charset="0"/>
              </a:rPr>
              <a:t>Prezentacje, degustacje, aromaterapia.</a:t>
            </a:r>
          </a:p>
          <a:p>
            <a:pPr>
              <a:buFont typeface="Wingdings" pitchFamily="2" charset="2"/>
              <a:buNone/>
            </a:pPr>
            <a:r>
              <a:rPr lang="pl-PL" smtClean="0">
                <a:effectLst/>
                <a:latin typeface="Arial" charset="0"/>
              </a:rPr>
              <a:t> </a:t>
            </a:r>
          </a:p>
        </p:txBody>
      </p:sp>
      <p:sp>
        <p:nvSpPr>
          <p:cNvPr id="115716" name="Text Box 6"/>
          <p:cNvSpPr txBox="1">
            <a:spLocks noChangeArrowheads="1"/>
          </p:cNvSpPr>
          <p:nvPr/>
        </p:nvSpPr>
        <p:spPr bwMode="auto">
          <a:xfrm>
            <a:off x="395288" y="3500438"/>
            <a:ext cx="87487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5400" b="1">
                <a:solidFill>
                  <a:srgbClr val="FF9900"/>
                </a:solidFill>
                <a:latin typeface="Arial" charset="0"/>
              </a:rPr>
              <a:t>   www.pszczelarz.cba.pl</a:t>
            </a:r>
          </a:p>
        </p:txBody>
      </p:sp>
      <p:pic>
        <p:nvPicPr>
          <p:cNvPr id="11571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509120"/>
            <a:ext cx="2592437" cy="194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user\Desktop\pszczelarz.cba.pl\do banera na szczawno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869160"/>
            <a:ext cx="3865612" cy="131430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1484313"/>
            <a:ext cx="7772400" cy="2457450"/>
          </a:xfrm>
        </p:spPr>
        <p:txBody>
          <a:bodyPr/>
          <a:lstStyle/>
          <a:p>
            <a:pPr eaLnBrk="1" hangingPunct="1">
              <a:defRPr/>
            </a:pPr>
            <a:r>
              <a:rPr lang="pl-PL" sz="4800" smtClean="0">
                <a:solidFill>
                  <a:srgbClr val="FF9900"/>
                </a:solidFill>
              </a:rPr>
              <a:t>A teraz zobaczymy pszczoły, te pracowite owady w swoim żywiole.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pl-PL" smtClean="0"/>
          </a:p>
          <a:p>
            <a:pPr eaLnBrk="1" hangingPunct="1">
              <a:defRPr/>
            </a:pPr>
            <a:endParaRPr lang="pl-PL" smtClean="0"/>
          </a:p>
          <a:p>
            <a:pPr eaLnBrk="1" hangingPunct="1">
              <a:defRPr/>
            </a:pPr>
            <a:r>
              <a:rPr lang="pl-PL" smtClean="0"/>
              <a:t>Podziwiajmy.</a:t>
            </a:r>
          </a:p>
          <a:p>
            <a:pPr eaLnBrk="1" hangingPunct="1">
              <a:defRPr/>
            </a:pPr>
            <a:endParaRPr lang="pl-PL" smtClean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0800"/>
            <a:ext cx="9144000" cy="695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 descr="irek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396413" cy="7065963"/>
          </a:xfrm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85338" cy="726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95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12313" cy="720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40875" cy="715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Bez tytuł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13"/>
            <a:ext cx="9467850" cy="707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Bez tytułu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13"/>
            <a:ext cx="9144000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Bez tytułu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13"/>
            <a:ext cx="914400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klubpszczelarza\gify klub\baner Wałbrzyski Klub Pszczelarz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8357437" cy="376195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Bez tytułu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467850" cy="710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15323-200603051728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40875" cy="715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sloneczniki_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im0019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813"/>
            <a:ext cx="9144000" cy="690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38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malina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40875" cy="715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800px-Bee_mid_a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7950"/>
            <a:ext cx="9467850" cy="735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549275"/>
            <a:ext cx="7956550" cy="584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ser\Desktop\pszczelarz.cba.pl\do banera na szczawno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88840"/>
            <a:ext cx="8575782" cy="291576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692150"/>
            <a:ext cx="74295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620713"/>
            <a:ext cx="8135937" cy="546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404813"/>
            <a:ext cx="7713662" cy="581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sz="4000" dirty="0" smtClean="0"/>
              <a:t>Tak pszczoły możemy oglądać</a:t>
            </a:r>
            <a:br>
              <a:rPr lang="pl-PL" sz="4000" dirty="0" smtClean="0"/>
            </a:br>
            <a:r>
              <a:rPr lang="pl-PL" sz="4000" dirty="0" smtClean="0"/>
              <a:t>i oglądać…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pl-PL" sz="4000" dirty="0" smtClean="0">
              <a:solidFill>
                <a:schemeClr val="folHlink"/>
              </a:solidFill>
            </a:endParaRPr>
          </a:p>
          <a:p>
            <a:pPr eaLnBrk="1" hangingPunct="1">
              <a:defRPr/>
            </a:pPr>
            <a:endParaRPr lang="pl-PL" sz="4000" dirty="0" smtClean="0">
              <a:solidFill>
                <a:schemeClr val="folHlink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sz="4000" dirty="0" smtClean="0">
                <a:solidFill>
                  <a:schemeClr val="folHlink"/>
                </a:solidFill>
              </a:rPr>
              <a:t>Kto odgadnie co to jest?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p92213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sz="4000" smtClean="0"/>
              <a:t/>
            </a:r>
            <a:br>
              <a:rPr lang="pl-PL" sz="4000" smtClean="0"/>
            </a:br>
            <a:r>
              <a:rPr lang="pl-PL" sz="4000" smtClean="0"/>
              <a:t/>
            </a:r>
            <a:br>
              <a:rPr lang="pl-PL" sz="4000" smtClean="0"/>
            </a:br>
            <a:r>
              <a:rPr lang="pl-PL" sz="4000" smtClean="0"/>
              <a:t/>
            </a:r>
            <a:br>
              <a:rPr lang="pl-PL" sz="4000" smtClean="0"/>
            </a:br>
            <a:r>
              <a:rPr lang="pl-PL" sz="4000" smtClean="0"/>
              <a:t>Brawo</a:t>
            </a:r>
            <a:br>
              <a:rPr lang="pl-PL" sz="4000" smtClean="0"/>
            </a:br>
            <a:r>
              <a:rPr lang="pl-PL" sz="4000" smtClean="0"/>
              <a:t>Choć przyznajcie mieliście trochę kłopotu z dokładną nazwą.</a:t>
            </a:r>
            <a:br>
              <a:rPr lang="pl-PL" sz="4000" smtClean="0"/>
            </a:br>
            <a:r>
              <a:rPr lang="pl-PL" sz="4000" smtClean="0">
                <a:sym typeface="Wingdings" pitchFamily="2" charset="2"/>
              </a:rPr>
              <a:t></a:t>
            </a:r>
            <a:endParaRPr lang="pl-PL" sz="4000" smtClean="0"/>
          </a:p>
        </p:txBody>
      </p:sp>
      <p:pic>
        <p:nvPicPr>
          <p:cNvPr id="49155" name="Picture 5" descr="p922136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79613" y="3068638"/>
            <a:ext cx="5106987" cy="3422650"/>
          </a:xfr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l-PL" sz="3600" smtClean="0">
                <a:effectLst/>
                <a:latin typeface="Arial" charset="0"/>
              </a:rPr>
              <a:t>Pszczoły hoduje się w ulu a kto mi powie ci to jest?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875" y="0"/>
            <a:ext cx="9864725" cy="714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52975" cy="379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4" descr="250px-Pletara_sa_pčela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2775" y="0"/>
            <a:ext cx="4721225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l-PL" dirty="0" smtClean="0">
                <a:effectLst/>
                <a:latin typeface="Arial" charset="0"/>
              </a:rPr>
              <a:t>Tak to były </a:t>
            </a:r>
            <a:r>
              <a:rPr lang="pl-PL" dirty="0" err="1" smtClean="0">
                <a:effectLst/>
                <a:latin typeface="Arial" charset="0"/>
              </a:rPr>
              <a:t>kószki</a:t>
            </a:r>
            <a:r>
              <a:rPr lang="pl-PL" dirty="0" smtClean="0">
                <a:effectLst/>
                <a:latin typeface="Arial" charset="0"/>
              </a:rPr>
              <a:t>. </a:t>
            </a:r>
          </a:p>
          <a:p>
            <a:r>
              <a:rPr lang="pl-PL" dirty="0" err="1" smtClean="0">
                <a:effectLst/>
                <a:latin typeface="Arial" charset="0"/>
              </a:rPr>
              <a:t>Kószka</a:t>
            </a:r>
            <a:r>
              <a:rPr lang="pl-PL" dirty="0" smtClean="0">
                <a:effectLst/>
                <a:latin typeface="Arial" charset="0"/>
              </a:rPr>
              <a:t> to rodzaj ula słomianego. W naszym pięknym kraju takie </a:t>
            </a:r>
            <a:r>
              <a:rPr lang="pl-PL" dirty="0" err="1" smtClean="0">
                <a:effectLst/>
                <a:latin typeface="Arial" charset="0"/>
              </a:rPr>
              <a:t>kószki</a:t>
            </a:r>
            <a:r>
              <a:rPr lang="pl-PL" dirty="0" smtClean="0">
                <a:effectLst/>
                <a:latin typeface="Arial" charset="0"/>
              </a:rPr>
              <a:t> można oglądać tylko w muzeum pszczelarstwa. Hodowla pszczół w </a:t>
            </a:r>
            <a:r>
              <a:rPr lang="pl-PL" dirty="0" err="1" smtClean="0">
                <a:effectLst/>
                <a:latin typeface="Arial" charset="0"/>
              </a:rPr>
              <a:t>kószce</a:t>
            </a:r>
            <a:r>
              <a:rPr lang="pl-PL" dirty="0" smtClean="0">
                <a:effectLst/>
                <a:latin typeface="Arial" charset="0"/>
              </a:rPr>
              <a:t> jest nie opłacalna i jest czasochłonna. 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30" name="05 - kolorowe kredk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62372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1187450" y="1341438"/>
            <a:ext cx="7129463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4000">
                <a:latin typeface="Arial" charset="0"/>
              </a:rPr>
              <a:t>„Gdy zginie ostatnia pszczoła na kuli ziemskiej, ludzkości zostaną tylko cztery lata życia” </a:t>
            </a:r>
          </a:p>
          <a:p>
            <a:pPr>
              <a:spcBef>
                <a:spcPct val="50000"/>
              </a:spcBef>
            </a:pPr>
            <a:r>
              <a:rPr lang="pl-PL" sz="4000" b="1">
                <a:latin typeface="Arial" charset="0"/>
              </a:rPr>
              <a:t>A.Einstein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87" fill="hold"/>
                                        <p:tgtEl>
                                          <p:spTgt spid="129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030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l-PL" smtClean="0">
                <a:effectLst/>
                <a:latin typeface="Arial" charset="0"/>
              </a:rPr>
              <a:t>Dawniej pozyskiwano miód z barci pszczelich, dziupli zamieszkałych przez pszczoły. Taki człowiek nazywał się…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6675" y="0"/>
            <a:ext cx="9275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sz="4800" smtClean="0">
                <a:solidFill>
                  <a:srgbClr val="FF9900"/>
                </a:solidFill>
              </a:rPr>
              <a:t>W jaki sposób pszczoły się porozumiewają?</a:t>
            </a:r>
            <a:br>
              <a:rPr lang="pl-PL" sz="4800" smtClean="0">
                <a:solidFill>
                  <a:srgbClr val="FF9900"/>
                </a:solidFill>
              </a:rPr>
            </a:br>
            <a:endParaRPr lang="pl-PL" sz="4800" smtClean="0">
              <a:solidFill>
                <a:srgbClr val="FF9900"/>
              </a:solidFill>
            </a:endParaRP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smtClean="0"/>
              <a:t>A oto odpowiedź.</a:t>
            </a:r>
          </a:p>
          <a:p>
            <a:pPr eaLnBrk="1" hangingPunct="1">
              <a:defRPr/>
            </a:pPr>
            <a:endParaRPr lang="pl-PL" smtClean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waggelda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404813"/>
            <a:ext cx="8101013" cy="607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budowa u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477838"/>
            <a:ext cx="7127875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Rectangle 7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smtClean="0">
                <a:solidFill>
                  <a:srgbClr val="FF9900"/>
                </a:solidFill>
              </a:rPr>
              <a:t>Kto z Was widział narodziny pszczoły?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narodzi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5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Rectangle 7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sz="4800" smtClean="0">
                <a:solidFill>
                  <a:srgbClr val="FF9900"/>
                </a:solidFill>
              </a:rPr>
              <a:t>Teraz pokażę Wam jaka jest różnica między pszczoła, matką a trutniem</a:t>
            </a:r>
            <a:r>
              <a:rPr lang="pl-PL" sz="4800" smtClean="0"/>
              <a:t/>
            </a:r>
            <a:br>
              <a:rPr lang="pl-PL" sz="4800" smtClean="0"/>
            </a:br>
            <a:endParaRPr lang="pl-PL" sz="4800" smtClean="0"/>
          </a:p>
        </p:txBody>
      </p:sp>
      <p:sp>
        <p:nvSpPr>
          <p:cNvPr id="40968" name="Rectangle 8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smtClean="0"/>
              <a:t>A tak na marginesie kto to jest truteń??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driekast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Line 5"/>
          <p:cNvSpPr>
            <a:spLocks noChangeShapeType="1"/>
          </p:cNvSpPr>
          <p:nvPr/>
        </p:nvSpPr>
        <p:spPr bwMode="auto">
          <a:xfrm>
            <a:off x="0" y="6021388"/>
            <a:ext cx="3132138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62468" name="Rectangle 8"/>
          <p:cNvSpPr>
            <a:spLocks noChangeArrowheads="1"/>
          </p:cNvSpPr>
          <p:nvPr/>
        </p:nvSpPr>
        <p:spPr bwMode="auto">
          <a:xfrm>
            <a:off x="0" y="5876925"/>
            <a:ext cx="9144000" cy="9810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l-PL" sz="1800">
                <a:solidFill>
                  <a:srgbClr val="FF3300"/>
                </a:solidFill>
              </a:rPr>
              <a:t>matka      		robotnica   		        truteń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smtClean="0">
                <a:solidFill>
                  <a:srgbClr val="FF9900"/>
                </a:solidFill>
              </a:rPr>
              <a:t>Kto odgadnie co to jest??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76375" y="3357563"/>
            <a:ext cx="7210425" cy="2773362"/>
          </a:xfrm>
        </p:spPr>
        <p:txBody>
          <a:bodyPr/>
          <a:lstStyle/>
          <a:p>
            <a:pPr eaLnBrk="1" hangingPunct="1">
              <a:defRPr/>
            </a:pPr>
            <a:r>
              <a:rPr lang="pl-PL" smtClean="0"/>
              <a:t>Może się to wydawać trudne, ale warto pomyśleć.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pl-PL" smtClean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pl-PL" sz="2200" b="1" u="sng" smtClean="0"/>
              <a:t>Święty Ambroży</a:t>
            </a:r>
            <a:endParaRPr lang="pl-PL" sz="2200" smtClean="0"/>
          </a:p>
          <a:p>
            <a:pPr eaLnBrk="1" hangingPunct="1">
              <a:lnSpc>
                <a:spcPct val="150000"/>
              </a:lnSpc>
              <a:defRPr/>
            </a:pPr>
            <a:r>
              <a:rPr lang="pl-PL" sz="2200" smtClean="0"/>
              <a:t>Ambroży, właśc. Ambrosius Aurelius (ur. ok. </a:t>
            </a:r>
            <a:r>
              <a:rPr lang="pl-PL" sz="2200" smtClean="0">
                <a:hlinkClick r:id="rId2" tooltip="339"/>
              </a:rPr>
              <a:t>339</a:t>
            </a:r>
            <a:r>
              <a:rPr lang="pl-PL" sz="2200" smtClean="0"/>
              <a:t> r. w </a:t>
            </a:r>
            <a:r>
              <a:rPr lang="pl-PL" sz="2200" smtClean="0">
                <a:hlinkClick r:id="rId3" tooltip="Trewir"/>
              </a:rPr>
              <a:t>Trewirze</a:t>
            </a:r>
            <a:r>
              <a:rPr lang="pl-PL" sz="2200" smtClean="0"/>
              <a:t> (?), zm. </a:t>
            </a:r>
            <a:r>
              <a:rPr lang="pl-PL" sz="2200" smtClean="0">
                <a:hlinkClick r:id="rId4" tooltip="4 kwietnia"/>
              </a:rPr>
              <a:t>4 kwietnia</a:t>
            </a:r>
            <a:r>
              <a:rPr lang="pl-PL" sz="2200" smtClean="0"/>
              <a:t> </a:t>
            </a:r>
            <a:r>
              <a:rPr lang="pl-PL" sz="2200" smtClean="0">
                <a:hlinkClick r:id="rId5" tooltip="397"/>
              </a:rPr>
              <a:t>397</a:t>
            </a:r>
            <a:r>
              <a:rPr lang="pl-PL" sz="2200" smtClean="0"/>
              <a:t> r. w </a:t>
            </a:r>
            <a:r>
              <a:rPr lang="pl-PL" sz="2200" smtClean="0">
                <a:hlinkClick r:id="rId6" tooltip="Mediolan"/>
              </a:rPr>
              <a:t>Mediolanie</a:t>
            </a:r>
            <a:r>
              <a:rPr lang="pl-PL" sz="2200" smtClean="0"/>
              <a:t>) - </a:t>
            </a:r>
            <a:r>
              <a:rPr lang="pl-PL" sz="2200" smtClean="0">
                <a:hlinkClick r:id="rId7" tooltip="Święty"/>
              </a:rPr>
              <a:t>święty</a:t>
            </a:r>
            <a:r>
              <a:rPr lang="pl-PL" sz="2200" smtClean="0"/>
              <a:t>, </a:t>
            </a:r>
            <a:r>
              <a:rPr lang="pl-PL" sz="2200" smtClean="0">
                <a:hlinkClick r:id="rId8" tooltip="Biskup"/>
              </a:rPr>
              <a:t>biskup</a:t>
            </a:r>
            <a:r>
              <a:rPr lang="pl-PL" sz="2200" smtClean="0"/>
              <a:t> Mediolanu, </a:t>
            </a:r>
            <a:r>
              <a:rPr lang="pl-PL" sz="2200" smtClean="0">
                <a:hlinkClick r:id="rId9" tooltip="Ojcowie Kościoła"/>
              </a:rPr>
              <a:t>ojciec</a:t>
            </a:r>
            <a:r>
              <a:rPr lang="pl-PL" sz="2200" smtClean="0"/>
              <a:t> i </a:t>
            </a:r>
            <a:r>
              <a:rPr lang="pl-PL" sz="2200" smtClean="0">
                <a:hlinkClick r:id="rId10" tooltip="Doktor Kościoła"/>
              </a:rPr>
              <a:t>doktor</a:t>
            </a:r>
            <a:r>
              <a:rPr lang="pl-PL" sz="2200" smtClean="0"/>
              <a:t> </a:t>
            </a:r>
            <a:r>
              <a:rPr lang="pl-PL" sz="2200" smtClean="0">
                <a:hlinkClick r:id="rId11" tooltip="Kościół katolicki"/>
              </a:rPr>
              <a:t>Kościoła</a:t>
            </a:r>
            <a:r>
              <a:rPr lang="pl-PL" sz="2200" smtClean="0"/>
              <a:t>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l-PL" sz="2200" smtClean="0"/>
              <a:t>Zarządzał rzymskimi prowincjami </a:t>
            </a:r>
            <a:r>
              <a:rPr lang="pl-PL" sz="2200" smtClean="0">
                <a:hlinkClick r:id="rId12" tooltip="Liguria"/>
              </a:rPr>
              <a:t>Ligurią</a:t>
            </a:r>
            <a:r>
              <a:rPr lang="pl-PL" sz="2200" smtClean="0"/>
              <a:t> i </a:t>
            </a:r>
            <a:r>
              <a:rPr lang="pl-PL" sz="2200" smtClean="0">
                <a:hlinkClick r:id="rId13" tooltip="Emilia-Romania"/>
              </a:rPr>
              <a:t>Emilią</a:t>
            </a:r>
            <a:r>
              <a:rPr lang="pl-PL" sz="2200" smtClean="0"/>
              <a:t>, był prawnikiem i doradcą cesarzy </a:t>
            </a:r>
            <a:r>
              <a:rPr lang="pl-PL" sz="2200" smtClean="0">
                <a:hlinkClick r:id="rId14" tooltip="Gracjan (cesarz rzymski)"/>
              </a:rPr>
              <a:t>Gracjana</a:t>
            </a:r>
            <a:r>
              <a:rPr lang="pl-PL" sz="2200" smtClean="0"/>
              <a:t> i </a:t>
            </a:r>
            <a:r>
              <a:rPr lang="pl-PL" sz="2200" smtClean="0">
                <a:hlinkClick r:id="rId15" tooltip="Teodozjusz I Wielki"/>
              </a:rPr>
              <a:t>Teodozjusza I Wielkiego</a:t>
            </a:r>
            <a:r>
              <a:rPr lang="pl-PL" sz="2200" smtClean="0"/>
              <a:t>. Został wybrany biskupem. W momencie </a:t>
            </a:r>
            <a:r>
              <a:rPr lang="pl-PL" sz="2200" smtClean="0">
                <a:hlinkClick r:id="rId16" tooltip="Konsekracja"/>
              </a:rPr>
              <a:t>konsekracji</a:t>
            </a:r>
            <a:r>
              <a:rPr lang="pl-PL" sz="2200" smtClean="0"/>
              <a:t> oddał Kościołowi i ubogim cały swój majątek. Prowadził spór z </a:t>
            </a:r>
            <a:r>
              <a:rPr lang="pl-PL" sz="2200" smtClean="0">
                <a:hlinkClick r:id="rId17" tooltip="Arianizm"/>
              </a:rPr>
              <a:t>arianami</a:t>
            </a:r>
            <a:r>
              <a:rPr lang="pl-PL" sz="2200" smtClean="0"/>
              <a:t>, zwalczał herezję ariańską. Napisał wiele traktatów teologicznych i przyczynił się do reformy </a:t>
            </a:r>
            <a:r>
              <a:rPr lang="pl-PL" sz="2200" smtClean="0">
                <a:hlinkClick r:id="rId18" tooltip="Liturgia"/>
              </a:rPr>
              <a:t>liturgii</a:t>
            </a:r>
            <a:r>
              <a:rPr lang="pl-PL" sz="2200" smtClean="0"/>
              <a:t>. To z jego rąk </a:t>
            </a:r>
            <a:r>
              <a:rPr lang="pl-PL" sz="2200" smtClean="0">
                <a:hlinkClick r:id="rId19" tooltip="Augustyn z Hippony"/>
              </a:rPr>
              <a:t>św. Augustyn</a:t>
            </a:r>
            <a:r>
              <a:rPr lang="pl-PL" sz="2200" smtClean="0"/>
              <a:t> przyjął </a:t>
            </a:r>
            <a:r>
              <a:rPr lang="pl-PL" sz="2200" smtClean="0">
                <a:hlinkClick r:id="rId20" tooltip="Chrzest"/>
              </a:rPr>
              <a:t>chrzest</a:t>
            </a:r>
            <a:r>
              <a:rPr lang="pl-PL" sz="2200" smtClean="0"/>
              <a:t>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l-PL" sz="2200" smtClean="0"/>
              <a:t>św. Ambroży uchodzi za patrona </a:t>
            </a:r>
            <a:r>
              <a:rPr lang="pl-PL" sz="2200" smtClean="0">
                <a:hlinkClick r:id="rId21" tooltip="Pszczelarstwo"/>
              </a:rPr>
              <a:t>pszczelarzy</a:t>
            </a:r>
            <a:r>
              <a:rPr lang="pl-PL" sz="2200" smtClean="0"/>
              <a:t>, co wiąże się z legendą o pszczołach składających miód na jego ustach.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95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85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cau_w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79413"/>
            <a:ext cx="9972675" cy="748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40875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77150"/>
          </a:xfrm>
          <a:noFill/>
        </p:spPr>
        <p:txBody>
          <a:bodyPr/>
          <a:lstStyle/>
          <a:p>
            <a:pPr eaLnBrk="1" hangingPunct="1"/>
            <a:r>
              <a:rPr lang="pl-PL" sz="6600" b="1" smtClean="0">
                <a:effectLst/>
              </a:rPr>
              <a:t>Brawo!!</a:t>
            </a:r>
            <a:br>
              <a:rPr lang="pl-PL" sz="6600" b="1" smtClean="0">
                <a:effectLst/>
              </a:rPr>
            </a:br>
            <a:r>
              <a:rPr lang="pl-PL" sz="6600" b="1" smtClean="0">
                <a:effectLst/>
              </a:rPr>
              <a:t/>
            </a:r>
            <a:br>
              <a:rPr lang="pl-PL" sz="6600" b="1" smtClean="0">
                <a:effectLst/>
              </a:rPr>
            </a:br>
            <a:r>
              <a:rPr lang="pl-PL" sz="6600" b="1" smtClean="0">
                <a:effectLst/>
              </a:rPr>
              <a:t> Jest to matka ze swoją świtą na plastrze miodu.</a:t>
            </a:r>
            <a:br>
              <a:rPr lang="pl-PL" sz="6600" b="1" smtClean="0">
                <a:effectLst/>
              </a:rPr>
            </a:br>
            <a:endParaRPr lang="pl-PL" sz="6600" b="1" smtClean="0">
              <a:effectLst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l-PL" sz="3600" smtClean="0">
                <a:effectLst/>
                <a:latin typeface="Arial" charset="0"/>
              </a:rPr>
              <a:t>Zobaczmy pracowite pszczoły </a:t>
            </a:r>
          </a:p>
        </p:txBody>
      </p:sp>
    </p:spTree>
  </p:cSld>
  <p:clrMapOvr>
    <a:masterClrMapping/>
  </p:clrMapOvr>
  <p:transition spd="med">
    <p:wipe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13" y="0"/>
            <a:ext cx="9094787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04813"/>
            <a:ext cx="381635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3429000"/>
            <a:ext cx="4608513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404813"/>
            <a:ext cx="38163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l-PL" smtClean="0">
                <a:effectLst/>
                <a:latin typeface="Arial" charset="0"/>
              </a:rPr>
              <a:t>Kto mi powie co to jest?</a:t>
            </a:r>
          </a:p>
        </p:txBody>
      </p:sp>
    </p:spTree>
  </p:cSld>
  <p:clrMapOvr>
    <a:masterClrMapping/>
  </p:clrMapOvr>
  <p:transition spd="med">
    <p:wheel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71875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pole tekstowe 4"/>
          <p:cNvSpPr txBox="1">
            <a:spLocks noChangeArrowheads="1"/>
          </p:cNvSpPr>
          <p:nvPr/>
        </p:nvSpPr>
        <p:spPr bwMode="auto">
          <a:xfrm>
            <a:off x="4071938" y="2428875"/>
            <a:ext cx="4500562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/>
              <a:t>Mozaika z kościoła pw. świętego Ambrożego w Mediolanie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bee_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2863" y="0"/>
            <a:ext cx="6518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pole tekstowe 1"/>
          <p:cNvSpPr txBox="1">
            <a:spLocks noChangeArrowheads="1"/>
          </p:cNvSpPr>
          <p:nvPr/>
        </p:nvSpPr>
        <p:spPr bwMode="auto">
          <a:xfrm>
            <a:off x="1500188" y="2000250"/>
            <a:ext cx="62865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/>
              <a:t>Proszę powiedzcie co tu widzicie? Może ktoś z Was się domyśli… a odpowiedź zaraz będzie podana </a:t>
            </a:r>
            <a:r>
              <a:rPr lang="pl-PL" sz="3200">
                <a:sym typeface="Wingdings" pitchFamily="2" charset="2"/>
              </a:rPr>
              <a:t></a:t>
            </a:r>
            <a:endParaRPr lang="pl-PL" sz="320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2888"/>
            <a:ext cx="9467850" cy="748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0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smtClean="0">
                <a:solidFill>
                  <a:srgbClr val="FF9900"/>
                </a:solidFill>
              </a:rPr>
              <a:t>Pszczoły mieszkają w …</a:t>
            </a: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pl-PL" sz="2800" smtClean="0"/>
              <a:t>Tak macie rację a miejsce gdzie znajdują się ule nazywamy pasieczyskiem lub pasieką.</a:t>
            </a:r>
            <a:r>
              <a:rPr lang="pl-PL" sz="2800" smtClean="0">
                <a:latin typeface="Arial" charset="0"/>
              </a:rPr>
              <a:t> A oto parę przykładów jak wygląda pasieka</a:t>
            </a:r>
          </a:p>
          <a:p>
            <a:pPr eaLnBrk="1" hangingPunct="1">
              <a:lnSpc>
                <a:spcPct val="90000"/>
              </a:lnSpc>
              <a:defRPr/>
            </a:pPr>
            <a:endParaRPr lang="pl-PL" sz="280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pl-PL" sz="2800" smtClean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Bez tytułuf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9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785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pl-PL" sz="3200" b="1" smtClean="0"/>
              <a:t>Św. Franciszek z Asyżu</a:t>
            </a:r>
            <a:r>
              <a:rPr lang="pl-PL" sz="3200" smtClean="0"/>
              <a:t> </a:t>
            </a:r>
            <a:r>
              <a:rPr lang="pl-PL" sz="2400" smtClean="0"/>
              <a:t>(właśc. </a:t>
            </a:r>
            <a:r>
              <a:rPr lang="pl-PL" sz="2400" b="1" smtClean="0"/>
              <a:t>Giovanni Bernardone</a:t>
            </a:r>
            <a:r>
              <a:rPr lang="pl-PL" sz="2400" smtClean="0"/>
              <a:t>, nazywany </a:t>
            </a:r>
            <a:r>
              <a:rPr lang="pl-PL" sz="2400" i="1" smtClean="0"/>
              <a:t>Biedaczyną z Asyżu</a:t>
            </a:r>
            <a:r>
              <a:rPr lang="pl-PL" sz="2400" smtClean="0"/>
              <a:t>; ur. </a:t>
            </a:r>
            <a:r>
              <a:rPr lang="pl-PL" sz="2400" smtClean="0">
                <a:hlinkClick r:id="rId2" tooltip="26 września"/>
              </a:rPr>
              <a:t>26 września</a:t>
            </a:r>
            <a:r>
              <a:rPr lang="pl-PL" sz="2400" smtClean="0"/>
              <a:t> </a:t>
            </a:r>
            <a:r>
              <a:rPr lang="pl-PL" sz="2400" smtClean="0">
                <a:hlinkClick r:id="rId3" tooltip="1181"/>
              </a:rPr>
              <a:t>1181</a:t>
            </a:r>
            <a:r>
              <a:rPr lang="pl-PL" sz="2400" smtClean="0"/>
              <a:t> w </a:t>
            </a:r>
            <a:r>
              <a:rPr lang="pl-PL" sz="2400" smtClean="0">
                <a:hlinkClick r:id="rId4" tooltip="Asyż"/>
              </a:rPr>
              <a:t>Asyżu</a:t>
            </a:r>
            <a:r>
              <a:rPr lang="pl-PL" sz="2400" smtClean="0"/>
              <a:t>, zm. </a:t>
            </a:r>
            <a:r>
              <a:rPr lang="pl-PL" sz="2400" smtClean="0">
                <a:hlinkClick r:id="rId5" tooltip="3 października"/>
              </a:rPr>
              <a:t>3 października</a:t>
            </a:r>
            <a:r>
              <a:rPr lang="pl-PL" sz="2400" smtClean="0"/>
              <a:t> </a:t>
            </a:r>
            <a:r>
              <a:rPr lang="pl-PL" sz="2400" smtClean="0">
                <a:hlinkClick r:id="rId6" tooltip="1226"/>
              </a:rPr>
              <a:t>1226</a:t>
            </a:r>
            <a:r>
              <a:rPr lang="pl-PL" sz="2400" smtClean="0"/>
              <a:t> w </a:t>
            </a:r>
            <a:r>
              <a:rPr lang="pl-PL" sz="2400" smtClean="0">
                <a:hlinkClick r:id="rId7" tooltip="Bazylika Santa Maria degli Angeli w Asyżu"/>
              </a:rPr>
              <a:t>Porcjunkuli</a:t>
            </a:r>
            <a:r>
              <a:rPr lang="pl-PL" sz="2400" smtClean="0"/>
              <a:t> koło Asyżu) – </a:t>
            </a:r>
            <a:r>
              <a:rPr lang="pl-PL" sz="2400" smtClean="0">
                <a:hlinkClick r:id="rId8" tooltip="Włochy"/>
              </a:rPr>
              <a:t>włoski</a:t>
            </a:r>
            <a:r>
              <a:rPr lang="pl-PL" sz="2400" smtClean="0"/>
              <a:t> duchowny </a:t>
            </a:r>
            <a:r>
              <a:rPr lang="pl-PL" sz="2400" smtClean="0">
                <a:hlinkClick r:id="rId9" tooltip="Kościół katolicki"/>
              </a:rPr>
              <a:t>katolicki</a:t>
            </a:r>
            <a:r>
              <a:rPr lang="pl-PL" sz="2400" smtClean="0"/>
              <a:t>, </a:t>
            </a:r>
            <a:r>
              <a:rPr lang="pl-PL" sz="2400" smtClean="0">
                <a:hlinkClick r:id="rId10" tooltip="Diakonat"/>
              </a:rPr>
              <a:t>diakon</a:t>
            </a:r>
            <a:r>
              <a:rPr lang="pl-PL" sz="2400" smtClean="0"/>
              <a:t>, założyciel </a:t>
            </a:r>
            <a:r>
              <a:rPr lang="pl-PL" sz="2400" smtClean="0">
                <a:hlinkClick r:id="rId11" tooltip="Zakon"/>
              </a:rPr>
              <a:t>zakonu</a:t>
            </a:r>
            <a:r>
              <a:rPr lang="pl-PL" sz="2400" smtClean="0"/>
              <a:t> </a:t>
            </a:r>
            <a:r>
              <a:rPr lang="pl-PL" sz="2400" smtClean="0">
                <a:hlinkClick r:id="rId12" tooltip="Franciszkanie"/>
              </a:rPr>
              <a:t>franciszkanów</a:t>
            </a:r>
            <a:r>
              <a:rPr lang="pl-PL" sz="2400" smtClean="0"/>
              <a:t>, </a:t>
            </a:r>
            <a:r>
              <a:rPr lang="pl-PL" sz="2400" smtClean="0">
                <a:hlinkClick r:id="rId13" tooltip="Misjonarz"/>
              </a:rPr>
              <a:t>misjonarz</a:t>
            </a:r>
            <a:r>
              <a:rPr lang="pl-PL" sz="2400" smtClean="0"/>
              <a:t>, </a:t>
            </a:r>
            <a:r>
              <a:rPr lang="pl-PL" sz="2400" smtClean="0">
                <a:hlinkClick r:id="rId14" tooltip="Mistyk"/>
              </a:rPr>
              <a:t>mistyk</a:t>
            </a:r>
            <a:r>
              <a:rPr lang="pl-PL" sz="2400" smtClean="0"/>
              <a:t> </a:t>
            </a:r>
            <a:r>
              <a:rPr lang="pl-PL" sz="2400" smtClean="0">
                <a:hlinkClick r:id="rId15" tooltip="Średniowiecze"/>
              </a:rPr>
              <a:t>średniowieczny</a:t>
            </a:r>
            <a:r>
              <a:rPr lang="pl-PL" sz="2400" smtClean="0"/>
              <a:t>, </a:t>
            </a:r>
            <a:r>
              <a:rPr lang="pl-PL" sz="2400" smtClean="0">
                <a:hlinkClick r:id="rId16" tooltip="Stygmat (religia)"/>
              </a:rPr>
              <a:t>stygmatyk</a:t>
            </a:r>
            <a:r>
              <a:rPr lang="pl-PL" sz="2400" smtClean="0"/>
              <a:t>, </a:t>
            </a:r>
            <a:r>
              <a:rPr lang="pl-PL" sz="2400" smtClean="0">
                <a:hlinkClick r:id="rId17" tooltip="Święty"/>
              </a:rPr>
              <a:t>święty</a:t>
            </a:r>
            <a:r>
              <a:rPr lang="pl-PL" sz="2400" smtClean="0"/>
              <a:t> </a:t>
            </a:r>
            <a:r>
              <a:rPr lang="pl-PL" sz="2400" smtClean="0">
                <a:hlinkClick r:id="rId18" tooltip="Katolicyzm"/>
              </a:rPr>
              <a:t>katolicki</a:t>
            </a:r>
            <a:r>
              <a:rPr lang="pl-PL" sz="2400" smtClean="0"/>
              <a:t>, uważany za prekursora </a:t>
            </a:r>
            <a:r>
              <a:rPr lang="pl-PL" sz="2400" smtClean="0">
                <a:hlinkClick r:id="rId19" tooltip="Ekologia"/>
              </a:rPr>
              <a:t>ekologii</a:t>
            </a:r>
            <a:r>
              <a:rPr lang="pl-PL" smtClean="0"/>
              <a:t>.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p92213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40875" cy="731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Pa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7850" cy="738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img_3930-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68760"/>
            <a:ext cx="9144000" cy="619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endParaRPr lang="pl-PL" smtClean="0">
              <a:effectLst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l-PL" dirty="0" smtClean="0">
                <a:effectLst/>
                <a:latin typeface="Arial" charset="0"/>
              </a:rPr>
              <a:t>Każdy pszczelarz chce mieć swojego następcę. Może i ktoś z Was zostanie </a:t>
            </a:r>
            <a:r>
              <a:rPr lang="pl-PL" dirty="0" err="1" smtClean="0">
                <a:effectLst/>
                <a:latin typeface="Arial" charset="0"/>
              </a:rPr>
              <a:t>pszczelarką</a:t>
            </a:r>
            <a:r>
              <a:rPr lang="pl-PL" dirty="0" smtClean="0">
                <a:effectLst/>
                <a:latin typeface="Arial" charset="0"/>
              </a:rPr>
              <a:t> lub pszczelarzem.</a:t>
            </a: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C:\Users\user\Desktop\Kazik bis\zdjęcia styczeń luty 2014\0302201414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6383"/>
            <a:ext cx="5148287" cy="686438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pszczelarz1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7976371" cy="591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photo0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2400"/>
            <a:ext cx="9540875" cy="746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sz="4000" smtClean="0"/>
              <a:t>Co pokazywał ten zadowolony pszczelarz??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smtClean="0"/>
              <a:t>Brawo!!</a:t>
            </a:r>
          </a:p>
          <a:p>
            <a:pPr eaLnBrk="1" hangingPunct="1">
              <a:defRPr/>
            </a:pPr>
            <a:r>
              <a:rPr lang="pl-PL" smtClean="0"/>
              <a:t>To była ramka z miodem i pszczołami</a:t>
            </a:r>
          </a:p>
          <a:p>
            <a:pPr eaLnBrk="1" hangingPunct="1">
              <a:defRPr/>
            </a:pPr>
            <a:endParaRPr lang="pl-PL" smtClean="0"/>
          </a:p>
          <a:p>
            <a:pPr eaLnBrk="1" hangingPunct="1">
              <a:defRPr/>
            </a:pPr>
            <a:endParaRPr lang="pl-PL" smtClean="0"/>
          </a:p>
          <a:p>
            <a:pPr eaLnBrk="1" hangingPunct="1">
              <a:defRPr/>
            </a:pPr>
            <a:r>
              <a:rPr lang="pl-PL" smtClean="0"/>
              <a:t>A teraz pytanie?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pl-PL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smtClean="0"/>
              <a:t>Co to jest??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pl-PL" smtClean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590px-Bee_swar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81075"/>
            <a:ext cx="9540875" cy="815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6663" y="0"/>
            <a:ext cx="53673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pole tekstowe 3"/>
          <p:cNvSpPr txBox="1">
            <a:spLocks noChangeArrowheads="1"/>
          </p:cNvSpPr>
          <p:nvPr/>
        </p:nvSpPr>
        <p:spPr bwMode="auto">
          <a:xfrm>
            <a:off x="0" y="928688"/>
            <a:ext cx="364331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/>
              <a:t>Święty Franciszek z Asyżu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pl-PL" smtClean="0"/>
              <a:t>Tak to był rój pszczół.</a:t>
            </a: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600200"/>
            <a:ext cx="8229600" cy="4781550"/>
          </a:xfrm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pl-PL" smtClean="0">
                <a:solidFill>
                  <a:srgbClr val="FF3300"/>
                </a:solidFill>
              </a:rPr>
              <a:t>Pszczoły roją się dlatego że:</a:t>
            </a:r>
          </a:p>
          <a:p>
            <a:pPr marL="342900" indent="-342900" algn="l"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endParaRPr lang="pl-PL" smtClean="0"/>
          </a:p>
          <a:p>
            <a:pPr marL="342900" indent="-342900" algn="l"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pl-PL" smtClean="0"/>
              <a:t>1.Taka jest ich natura</a:t>
            </a:r>
            <a:r>
              <a:rPr lang="pl-PL" smtClean="0">
                <a:latin typeface="Arial" charset="0"/>
              </a:rPr>
              <a:t>,</a:t>
            </a:r>
            <a:r>
              <a:rPr lang="pl-PL" smtClean="0"/>
              <a:t> </a:t>
            </a:r>
            <a:r>
              <a:rPr lang="pl-PL" smtClean="0">
                <a:latin typeface="Arial" charset="0"/>
              </a:rPr>
              <a:t>c</a:t>
            </a:r>
            <a:r>
              <a:rPr lang="pl-PL" smtClean="0"/>
              <a:t>hcą się rozmnażać jak inne zwierzęta.</a:t>
            </a:r>
            <a:endParaRPr lang="pl-PL" smtClean="0">
              <a:latin typeface="Arial" charset="0"/>
            </a:endParaRPr>
          </a:p>
          <a:p>
            <a:pPr marL="342900" indent="-342900" algn="l"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pl-PL" smtClean="0"/>
              <a:t>2. Jest ich za dużo w ulu.</a:t>
            </a:r>
          </a:p>
          <a:p>
            <a:pPr marL="342900" indent="-342900" algn="l"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pl-PL" smtClean="0">
                <a:latin typeface="Arial" charset="0"/>
              </a:rPr>
              <a:t>3. Jest nadmiar mleczka pszczelego w rodzinie oraz dwu tlenku węgla.</a:t>
            </a:r>
          </a:p>
          <a:p>
            <a:pPr marL="342900" indent="-342900" algn="l"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pl-PL" smtClean="0"/>
              <a:t>4. Pszczelarz źle dogadał swoje pociechy.</a:t>
            </a:r>
          </a:p>
          <a:p>
            <a:pPr marL="342900" indent="-342900" algn="l"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endParaRPr lang="pl-PL" smtClean="0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9063"/>
            <a:ext cx="9828213" cy="710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2935287"/>
          </a:xfrm>
          <a:noFill/>
        </p:spPr>
        <p:txBody>
          <a:bodyPr/>
          <a:lstStyle/>
          <a:p>
            <a:r>
              <a:rPr lang="pl-PL" sz="4800" smtClean="0">
                <a:effectLst/>
              </a:rPr>
              <a:t>A teraz trochę ciekawostek…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612313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 descr="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4678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4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612313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4678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39775"/>
            <a:ext cx="9498013" cy="798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" y="0"/>
            <a:ext cx="9028113" cy="676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smtClean="0"/>
              <a:t>Pszczelarstwo w Polsce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776"/>
            <a:ext cx="9144000" cy="5445224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/>
              <a:t>W Polsce mamy około 40 tysięcy pasiek, w obecnym czasie jest około </a:t>
            </a:r>
            <a:r>
              <a:rPr lang="pl-PL" dirty="0" smtClean="0"/>
              <a:t>1.300 tyś rodzin </a:t>
            </a:r>
            <a:r>
              <a:rPr lang="pl-PL" dirty="0" smtClean="0"/>
              <a:t>pszczelich. Polskie pszczelarstwo jest w dobrej kondycji, lecz liczba rodzin pszczelich które by zaspokoiła dobre zapylanie roślin owadopylnych jest zdecydowanie za mała. </a:t>
            </a:r>
          </a:p>
          <a:p>
            <a:pPr eaLnBrk="1" hangingPunct="1">
              <a:buNone/>
              <a:defRPr/>
            </a:pPr>
            <a:r>
              <a:rPr lang="pl-PL" dirty="0" smtClean="0"/>
              <a:t>Wałbrzyski Klub Pszczelarza liczy ponad 40 członków. W Klubie też są </a:t>
            </a:r>
            <a:r>
              <a:rPr lang="pl-PL" smtClean="0"/>
              <a:t>panie pszczelarski. </a:t>
            </a:r>
            <a:endParaRPr lang="pl-PL" dirty="0" smtClean="0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M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875" y="-458788"/>
            <a:ext cx="10369550" cy="731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smtClean="0"/>
              <a:t>Pszczoły również chorują..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pl-PL" smtClean="0"/>
              <a:t>Grzybice, pasożyty, roztocza, pierwotniaki, wirusy, bakterie…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pl-PL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pl-PL" smtClean="0"/>
              <a:t>W obecnych czasach pszczoły nie mogą sobie same poradzić z różnego rodzaju chorobami. Bez pomocy pszczelarza pszczoły zginą w przeciągu 3-4 lat. </a:t>
            </a:r>
          </a:p>
          <a:p>
            <a:pPr eaLnBrk="1" hangingPunct="1">
              <a:defRPr/>
            </a:pPr>
            <a:endParaRPr lang="pl-PL" smtClean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pest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1238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2Varro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12313" cy="710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d1506-1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765175"/>
            <a:ext cx="5776913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5084763"/>
            <a:ext cx="8229600" cy="1139825"/>
          </a:xfrm>
          <a:noFill/>
        </p:spPr>
        <p:txBody>
          <a:bodyPr/>
          <a:lstStyle/>
          <a:p>
            <a:r>
              <a:rPr lang="pl-PL" smtClean="0">
                <a:effectLst/>
              </a:rPr>
              <a:t>Warroza w komórce pszczelej</a:t>
            </a:r>
          </a:p>
        </p:txBody>
      </p:sp>
    </p:spTree>
  </p:cSld>
  <p:clrMapOvr>
    <a:masterClrMapping/>
  </p:clrMapOvr>
  <p:transition advClick="0" advTm="2000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773238"/>
          </a:xfrm>
        </p:spPr>
        <p:txBody>
          <a:bodyPr/>
          <a:lstStyle/>
          <a:p>
            <a:pPr eaLnBrk="1" hangingPunct="1">
              <a:defRPr/>
            </a:pPr>
            <a:r>
              <a:rPr lang="pl-PL" smtClean="0">
                <a:solidFill>
                  <a:srgbClr val="FF9900"/>
                </a:solidFill>
              </a:rPr>
              <a:t>Jakie korzyści mamy z pszczół??</a:t>
            </a:r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2636838"/>
            <a:ext cx="9144000" cy="4221162"/>
          </a:xfrm>
        </p:spPr>
        <p:txBody>
          <a:bodyPr/>
          <a:lstStyle/>
          <a:p>
            <a:pPr eaLnBrk="1" hangingPunct="1">
              <a:defRPr/>
            </a:pPr>
            <a:r>
              <a:rPr lang="pl-PL" sz="2800" smtClean="0"/>
              <a:t>Pszczoły zapylają rośliny owadopylne, są niezastąpione przy zwiększeniu produkcji rolnej. Rolnik u którego na polu pracują pszczoły może się cieszyć aż </a:t>
            </a:r>
            <a:r>
              <a:rPr lang="pl-PL" sz="2800" smtClean="0">
                <a:latin typeface="Arial" charset="0"/>
              </a:rPr>
              <a:t>40</a:t>
            </a:r>
            <a:r>
              <a:rPr lang="pl-PL" sz="2800" smtClean="0"/>
              <a:t>% wzrostem swoich plonów (rzepak, gryka, facelja, gorczyca, rzepik, wyka) jak również: lucerna, słonecznik, ogórecznik, ogórek, dynia, wrzos, drzewa owocowe, drzewa parkowe (lipa)</a:t>
            </a:r>
          </a:p>
          <a:p>
            <a:pPr eaLnBrk="1" hangingPunct="1">
              <a:defRPr/>
            </a:pPr>
            <a:r>
              <a:rPr lang="pl-PL" sz="2800" smtClean="0"/>
              <a:t>A co dla nas jest ważne to że mamy?:</a:t>
            </a:r>
          </a:p>
          <a:p>
            <a:pPr eaLnBrk="1" hangingPunct="1">
              <a:defRPr/>
            </a:pPr>
            <a:endParaRPr lang="pl-PL" sz="2800" smtClean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smtClean="0"/>
              <a:t>Dary pszczół dla człowieka</a:t>
            </a:r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pl-PL" smtClean="0">
                <a:solidFill>
                  <a:srgbClr val="FF3300"/>
                </a:solidFill>
                <a:latin typeface="Arial" charset="0"/>
              </a:rPr>
              <a:t>Zapylanie roślin owadopylnych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pl-PL" smtClean="0"/>
              <a:t>Miód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pl-PL" smtClean="0"/>
              <a:t>Pyłek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pl-PL" smtClean="0"/>
              <a:t>Wosk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pl-PL" smtClean="0"/>
              <a:t>Jad 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pl-PL" smtClean="0"/>
              <a:t>Kit </a:t>
            </a:r>
            <a:r>
              <a:rPr lang="pl-PL" smtClean="0">
                <a:latin typeface="Arial" charset="0"/>
              </a:rPr>
              <a:t>(propolis)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pl-PL" smtClean="0"/>
              <a:t>Mleczko</a:t>
            </a:r>
            <a:endParaRPr lang="pl-PL" smtClean="0">
              <a:latin typeface="Arial" charset="0"/>
            </a:endParaRP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pl-PL" smtClean="0">
                <a:solidFill>
                  <a:srgbClr val="FF9900"/>
                </a:solidFill>
                <a:latin typeface="Arial" charset="0"/>
              </a:rPr>
              <a:t>aromaterapia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endParaRPr lang="pl-PL" smtClean="0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 descr="pro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7850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755650" y="476250"/>
            <a:ext cx="7772400" cy="1008063"/>
          </a:xfrm>
        </p:spPr>
        <p:txBody>
          <a:bodyPr/>
          <a:lstStyle/>
          <a:p>
            <a:pPr eaLnBrk="1" hangingPunct="1">
              <a:defRPr/>
            </a:pPr>
            <a:r>
              <a:rPr lang="pl-PL" smtClean="0"/>
              <a:t>Warto zapamiętać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619250" y="5105400"/>
            <a:ext cx="64008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pl-PL" sz="2800" smtClean="0">
                <a:solidFill>
                  <a:srgbClr val="FF3300"/>
                </a:solidFill>
              </a:rPr>
              <a:t>Apiterapia to sprawdzony sposób na dolegliwości naszego organizmu. Warto sięgnąć do medycyny ludowej</a:t>
            </a:r>
          </a:p>
          <a:p>
            <a:pPr eaLnBrk="1" hangingPunct="1">
              <a:lnSpc>
                <a:spcPct val="90000"/>
              </a:lnSpc>
              <a:defRPr/>
            </a:pPr>
            <a:endParaRPr lang="pl-PL" sz="2800" smtClean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defRPr/>
            </a:pPr>
            <a:r>
              <a:rPr lang="pl-PL" sz="1800" b="1" smtClean="0"/>
              <a:t>MIÓD</a:t>
            </a:r>
            <a:br>
              <a:rPr lang="pl-PL" sz="1800" b="1" smtClean="0"/>
            </a:br>
            <a:r>
              <a:rPr lang="pl-PL" sz="1800" b="1" u="sng" smtClean="0"/>
              <a:t>Typy i odmiany</a:t>
            </a:r>
            <a:r>
              <a:rPr lang="pl-PL" sz="1800" b="1" smtClean="0"/>
              <a:t/>
            </a:r>
            <a:br>
              <a:rPr lang="pl-PL" sz="1800" b="1" smtClean="0"/>
            </a:br>
            <a:r>
              <a:rPr lang="pl-PL" sz="1800" smtClean="0"/>
              <a:t>Polska norma określa miód jako produkt spożywczy wytworzony przez pszczoły z nektaru roślin , spadzi lub z nektaru roślin i spadzi. W związku z tym rozróżniamy 3 typy miodów:</a:t>
            </a:r>
            <a:br>
              <a:rPr lang="pl-PL" sz="1800" smtClean="0"/>
            </a:br>
            <a:r>
              <a:rPr lang="pl-PL" sz="1800" smtClean="0"/>
              <a:t>nektarowy </a:t>
            </a:r>
            <a:br>
              <a:rPr lang="pl-PL" sz="1800" smtClean="0"/>
            </a:br>
            <a:r>
              <a:rPr lang="pl-PL" sz="1800" smtClean="0"/>
              <a:t>spadziowy </a:t>
            </a:r>
            <a:br>
              <a:rPr lang="pl-PL" sz="1800" smtClean="0"/>
            </a:br>
            <a:r>
              <a:rPr lang="pl-PL" sz="1800" smtClean="0"/>
              <a:t>nektarowo-spadziowy</a:t>
            </a:r>
            <a:br>
              <a:rPr lang="pl-PL" sz="1800" smtClean="0"/>
            </a:br>
            <a:r>
              <a:rPr lang="pl-PL" sz="1800" smtClean="0"/>
              <a:t>Podstawowym surowcem do produkcji miodu nektarowego jest nektar wytwarzany przez nektarniki kwiatów. Substancja ta zwabia owady zapylające, swą wonią i wysoką koncentracją cukru. Miód spadziowy powstaje z wydaliny mszyc i czerwców, albowiem owady te po pobraniu soku roślinnego przyswajają białko i inne substancje, natomiast cukry wydalają nie strawione. Ten słodki kał zwabia pszczoły i mrówki, które gromadzą go jako swój pokarm.</a:t>
            </a:r>
            <a:br>
              <a:rPr lang="pl-PL" sz="1800" smtClean="0"/>
            </a:br>
            <a:r>
              <a:rPr lang="pl-PL" sz="1800" smtClean="0"/>
              <a:t>Odmiana miodu nektarowego zależy od gatunku rośliny z jakiej pszczoła pobrała nektar. Tak więc możesz spotkać różne odmiany miodu nektarowego np.:</a:t>
            </a:r>
            <a:br>
              <a:rPr lang="pl-PL" sz="1800" smtClean="0"/>
            </a:br>
            <a:r>
              <a:rPr lang="pl-PL" sz="1800" smtClean="0"/>
              <a:t>rzepakowy </a:t>
            </a:r>
            <a:br>
              <a:rPr lang="pl-PL" sz="1800" smtClean="0"/>
            </a:br>
            <a:r>
              <a:rPr lang="pl-PL" sz="1800" smtClean="0"/>
              <a:t>akacjowy </a:t>
            </a:r>
            <a:br>
              <a:rPr lang="pl-PL" sz="1800" smtClean="0"/>
            </a:br>
            <a:r>
              <a:rPr lang="pl-PL" sz="1800" smtClean="0"/>
              <a:t>lipowy </a:t>
            </a:r>
            <a:br>
              <a:rPr lang="pl-PL" sz="1800" smtClean="0"/>
            </a:br>
            <a:r>
              <a:rPr lang="pl-PL" sz="1800" smtClean="0"/>
              <a:t>gryczany </a:t>
            </a:r>
            <a:br>
              <a:rPr lang="pl-PL" sz="1800" smtClean="0"/>
            </a:br>
            <a:r>
              <a:rPr lang="pl-PL" sz="1800" smtClean="0"/>
              <a:t>wrzosowy </a:t>
            </a:r>
            <a:br>
              <a:rPr lang="pl-PL" sz="1800" smtClean="0"/>
            </a:br>
            <a:r>
              <a:rPr lang="pl-PL" sz="1800" smtClean="0"/>
              <a:t>wielokwiatowy </a:t>
            </a:r>
            <a:br>
              <a:rPr lang="pl-PL" sz="1800" smtClean="0"/>
            </a:br>
            <a:endParaRPr lang="pl-PL" sz="4000" smtClean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us">
  <a:themeElements>
    <a:clrScheme name="Globus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us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us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us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us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us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us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us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us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us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914</TotalTime>
  <Words>765</Words>
  <Application>Microsoft Office PowerPoint</Application>
  <PresentationFormat>Pokaz na ekranie (4:3)</PresentationFormat>
  <Paragraphs>86</Paragraphs>
  <Slides>100</Slides>
  <Notes>0</Notes>
  <HiddenSlides>0</HiddenSlides>
  <MMClips>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100</vt:i4>
      </vt:variant>
    </vt:vector>
  </HeadingPairs>
  <TitlesOfParts>
    <vt:vector size="101" baseType="lpstr">
      <vt:lpstr>Globus</vt:lpstr>
      <vt:lpstr>Stowarzyszenie Pszczelarzy Polskich „Polanka”</vt:lpstr>
      <vt:lpstr>Slajd 2</vt:lpstr>
      <vt:lpstr>Slajd 3</vt:lpstr>
      <vt:lpstr>Slajd 4</vt:lpstr>
      <vt:lpstr>Slajd 5</vt:lpstr>
      <vt:lpstr>Slajd 6</vt:lpstr>
      <vt:lpstr>Św. Franciszek z Asyżu (właśc. Giovanni Bernardone, nazywany Biedaczyną z Asyżu; ur. 26 września 1181 w Asyżu, zm. 3 października 1226 w Porcjunkuli koło Asyżu) – włoski duchowny katolicki, diakon, założyciel zakonu franciszkanów, misjonarz, mistyk średniowieczny, stygmatyk, święty katolicki, uważany za prekursora ekologii.</vt:lpstr>
      <vt:lpstr>Slajd 8</vt:lpstr>
      <vt:lpstr>Pszczelarstwo w Polsce</vt:lpstr>
      <vt:lpstr>Slajd 10</vt:lpstr>
      <vt:lpstr>A teraz zobaczymy pszczoły, te pracowite owady w swoim żywiole.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Tak pszczoły możemy oglądać i oglądać…</vt:lpstr>
      <vt:lpstr>Slajd 34</vt:lpstr>
      <vt:lpstr>   Brawo Choć przyznajcie mieliście trochę kłopotu z dokładną nazwą. </vt:lpstr>
      <vt:lpstr>Slajd 36</vt:lpstr>
      <vt:lpstr>Slajd 37</vt:lpstr>
      <vt:lpstr>Slajd 38</vt:lpstr>
      <vt:lpstr>Slajd 39</vt:lpstr>
      <vt:lpstr>Slajd 40</vt:lpstr>
      <vt:lpstr>Slajd 41</vt:lpstr>
      <vt:lpstr>W jaki sposób pszczoły się porozumiewają? </vt:lpstr>
      <vt:lpstr>Slajd 43</vt:lpstr>
      <vt:lpstr>Slajd 44</vt:lpstr>
      <vt:lpstr>Kto z Was widział narodziny pszczoły?</vt:lpstr>
      <vt:lpstr>Slajd 46</vt:lpstr>
      <vt:lpstr>Teraz pokażę Wam jaka jest różnica między pszczoła, matką a trutniem </vt:lpstr>
      <vt:lpstr>Slajd 48</vt:lpstr>
      <vt:lpstr>Kto odgadnie co to jest??</vt:lpstr>
      <vt:lpstr>Slajd 50</vt:lpstr>
      <vt:lpstr>Slajd 51</vt:lpstr>
      <vt:lpstr>Slajd 52</vt:lpstr>
      <vt:lpstr>Brawo!!   Jest to matka ze swoją świtą na plastrze miodu. 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Pszczoły mieszkają w …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Slajd 75</vt:lpstr>
      <vt:lpstr>Slajd 76</vt:lpstr>
      <vt:lpstr>Slajd 77</vt:lpstr>
      <vt:lpstr>Co pokazywał ten zadowolony pszczelarz??</vt:lpstr>
      <vt:lpstr>Slajd 79</vt:lpstr>
      <vt:lpstr>Tak to był rój pszczół.</vt:lpstr>
      <vt:lpstr>Slajd 81</vt:lpstr>
      <vt:lpstr>A teraz trochę ciekawostek…</vt:lpstr>
      <vt:lpstr>Slajd 83</vt:lpstr>
      <vt:lpstr>Slajd 84</vt:lpstr>
      <vt:lpstr>Slajd 85</vt:lpstr>
      <vt:lpstr>Slajd 86</vt:lpstr>
      <vt:lpstr>Slajd 87</vt:lpstr>
      <vt:lpstr>Slajd 88</vt:lpstr>
      <vt:lpstr>Slajd 89</vt:lpstr>
      <vt:lpstr>Slajd 90</vt:lpstr>
      <vt:lpstr>Pszczoły również chorują..</vt:lpstr>
      <vt:lpstr>Slajd 92</vt:lpstr>
      <vt:lpstr>Slajd 93</vt:lpstr>
      <vt:lpstr>Warroza w komórce pszczelej</vt:lpstr>
      <vt:lpstr>Slajd 95</vt:lpstr>
      <vt:lpstr>Jakie korzyści mamy z pszczół??</vt:lpstr>
      <vt:lpstr>Dary pszczół dla człowieka</vt:lpstr>
      <vt:lpstr>Warto zapamiętać</vt:lpstr>
      <vt:lpstr>MIÓD Typy i odmiany Polska norma określa miód jako produkt spożywczy wytworzony przez pszczoły z nektaru roślin , spadzi lub z nektaru roślin i spadzi. W związku z tym rozróżniamy 3 typy miodów: nektarowy  spadziowy  nektarowo-spadziowy Podstawowym surowcem do produkcji miodu nektarowego jest nektar wytwarzany przez nektarniki kwiatów. Substancja ta zwabia owady zapylające, swą wonią i wysoką koncentracją cukru. Miód spadziowy powstaje z wydaliny mszyc i czerwców, albowiem owady te po pobraniu soku roślinnego przyswajają białko i inne substancje, natomiast cukry wydalają nie strawione. Ten słodki kał zwabia pszczoły i mrówki, które gromadzą go jako swój pokarm. Odmiana miodu nektarowego zależy od gatunku rośliny z jakiej pszczoła pobrała nektar. Tak więc możesz spotkać różne odmiany miodu nektarowego np.: rzepakowy  akacjowy  lipowy  gryczany  wrzosowy  wielokwiatowy  </vt:lpstr>
      <vt:lpstr>REKLAMA</vt:lpstr>
    </vt:vector>
  </TitlesOfParts>
  <Company>dom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Powiatowe Koło Pszczelarzy w Wałbrzychu</dc:title>
  <dc:creator>kazik</dc:creator>
  <cp:lastModifiedBy>user</cp:lastModifiedBy>
  <cp:revision>103</cp:revision>
  <dcterms:created xsi:type="dcterms:W3CDTF">1997-12-31T23:08:15Z</dcterms:created>
  <dcterms:modified xsi:type="dcterms:W3CDTF">2018-04-08T20:53:05Z</dcterms:modified>
</cp:coreProperties>
</file>